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8"/>
  </p:notesMasterIdLst>
  <p:sldIdLst>
    <p:sldId id="256" r:id="rId3"/>
    <p:sldId id="257" r:id="rId4"/>
    <p:sldId id="276" r:id="rId5"/>
    <p:sldId id="273" r:id="rId6"/>
    <p:sldId id="278" r:id="rId7"/>
    <p:sldId id="274" r:id="rId8"/>
    <p:sldId id="264" r:id="rId9"/>
    <p:sldId id="265" r:id="rId10"/>
    <p:sldId id="277" r:id="rId11"/>
    <p:sldId id="282" r:id="rId12"/>
    <p:sldId id="266" r:id="rId13"/>
    <p:sldId id="275" r:id="rId14"/>
    <p:sldId id="283" r:id="rId15"/>
    <p:sldId id="280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76"/>
            <p14:sldId id="273"/>
            <p14:sldId id="278"/>
            <p14:sldId id="274"/>
            <p14:sldId id="264"/>
            <p14:sldId id="265"/>
            <p14:sldId id="277"/>
            <p14:sldId id="282"/>
            <p14:sldId id="266"/>
            <p14:sldId id="275"/>
            <p14:sldId id="283"/>
            <p14:sldId id="28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7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77bbe62a_2_83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377bbe62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89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51e4c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51e4c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4a78a48a_0_1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044a78a4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Erick </a:t>
            </a: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Koech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ENM221-0068/2017</a:t>
            </a:r>
            <a:endParaRPr lang="e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 </a:t>
            </a:r>
            <a:r>
              <a:rPr lang="en-U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eptember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Design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CD0-127F-5605-6509-5D5DFE13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73" y="159860"/>
            <a:ext cx="8971427" cy="537130"/>
          </a:xfrm>
        </p:spPr>
        <p:txBody>
          <a:bodyPr/>
          <a:lstStyle/>
          <a:p>
            <a:r>
              <a:rPr lang="en-US" dirty="0"/>
              <a:t>Methodology: Discharge Flow control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38675-49F3-2D41-B808-5B1256B9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02" y="721610"/>
            <a:ext cx="2862078" cy="3700280"/>
          </a:xfrm>
          <a:prstGeom prst="rect">
            <a:avLst/>
          </a:prstGeom>
        </p:spPr>
      </p:pic>
      <p:pic>
        <p:nvPicPr>
          <p:cNvPr id="6" name="DischargeFlowDiverSionAssembly">
            <a:hlinkClick r:id="" action="ppaction://media"/>
            <a:extLst>
              <a:ext uri="{FF2B5EF4-FFF2-40B4-BE49-F238E27FC236}">
                <a16:creationId xmlns:a16="http://schemas.microsoft.com/office/drawing/2014/main" id="{0D659ACD-0535-EA2A-6781-51701E7A5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6080" y="721610"/>
            <a:ext cx="4792025" cy="35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4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0554" y="178775"/>
            <a:ext cx="9103446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Handling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DFE2B-36CE-C364-95D3-F7E0371D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" y="753009"/>
            <a:ext cx="2999402" cy="137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4D8B-F769-878D-59D4-6F7E4161C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1" t="28241" r="-1" b="37967"/>
          <a:stretch/>
        </p:blipFill>
        <p:spPr>
          <a:xfrm>
            <a:off x="4369658" y="1852031"/>
            <a:ext cx="1151987" cy="1439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23A21-5FF5-8EC3-1396-7DC9099ED72F}"/>
              </a:ext>
            </a:extLst>
          </p:cNvPr>
          <p:cNvSpPr txBox="1"/>
          <p:nvPr/>
        </p:nvSpPr>
        <p:spPr>
          <a:xfrm>
            <a:off x="-15454" y="2127696"/>
            <a:ext cx="43975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1. Discharge collection tank.</a:t>
            </a:r>
          </a:p>
          <a:p>
            <a:r>
              <a:rPr lang="en-US" b="1" dirty="0"/>
              <a:t>Requirements: </a:t>
            </a:r>
            <a:r>
              <a:rPr lang="en-US" dirty="0"/>
              <a:t>- Motivated discharge</a:t>
            </a:r>
          </a:p>
          <a:p>
            <a:r>
              <a:rPr lang="en-US" dirty="0"/>
              <a:t>	        - Capacity of not less than 20 Liters.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06EC-F513-250B-F9F3-2B5414DD1238}"/>
              </a:ext>
            </a:extLst>
          </p:cNvPr>
          <p:cNvSpPr txBox="1"/>
          <p:nvPr/>
        </p:nvSpPr>
        <p:spPr>
          <a:xfrm>
            <a:off x="-63469" y="2748265"/>
            <a:ext cx="18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537B4-E2A3-358E-F045-7AF04E656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07" y="2936071"/>
            <a:ext cx="1640417" cy="1618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88A7E-727F-9F36-EBC3-C874E9CC750C}"/>
              </a:ext>
            </a:extLst>
          </p:cNvPr>
          <p:cNvSpPr txBox="1"/>
          <p:nvPr/>
        </p:nvSpPr>
        <p:spPr>
          <a:xfrm>
            <a:off x="3811419" y="826867"/>
            <a:ext cx="2292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Selected: </a:t>
            </a:r>
            <a:r>
              <a:rPr lang="en-US" b="1" u="sng" dirty="0"/>
              <a:t>Horizontal Cylindrical tank.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Motivated discharge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Easier to fabricate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D9FCB41-BB5E-DA86-0C1A-488D6030E09D}"/>
              </a:ext>
            </a:extLst>
          </p:cNvPr>
          <p:cNvCxnSpPr>
            <a:cxnSpLocks/>
          </p:cNvCxnSpPr>
          <p:nvPr/>
        </p:nvCxnSpPr>
        <p:spPr>
          <a:xfrm>
            <a:off x="5767754" y="723639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E405C9-BB34-3A06-B6AB-38AA18432A70}"/>
              </a:ext>
            </a:extLst>
          </p:cNvPr>
          <p:cNvCxnSpPr>
            <a:cxnSpLocks/>
          </p:cNvCxnSpPr>
          <p:nvPr/>
        </p:nvCxnSpPr>
        <p:spPr>
          <a:xfrm>
            <a:off x="5756246" y="2927915"/>
            <a:ext cx="337624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87FA5A-CF62-9B82-3D7C-C7FAD3CD8A83}"/>
              </a:ext>
            </a:extLst>
          </p:cNvPr>
          <p:cNvSpPr txBox="1"/>
          <p:nvPr/>
        </p:nvSpPr>
        <p:spPr>
          <a:xfrm>
            <a:off x="5756246" y="662809"/>
            <a:ext cx="3271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weight measurement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Resolution(0-50Kg)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Credibility(forums, and experience)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A10343-C3B0-41B6-FFB5-EDDB7E3941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85" t="8578" r="4996" b="9247"/>
          <a:stretch/>
        </p:blipFill>
        <p:spPr>
          <a:xfrm>
            <a:off x="8050557" y="3387513"/>
            <a:ext cx="1119842" cy="1167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F9965-56CF-B62F-B773-E7B90A2C8419}"/>
              </a:ext>
            </a:extLst>
          </p:cNvPr>
          <p:cNvSpPr txBox="1"/>
          <p:nvPr/>
        </p:nvSpPr>
        <p:spPr>
          <a:xfrm>
            <a:off x="5748008" y="2901169"/>
            <a:ext cx="31962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Discharge temperature measurement.</a:t>
            </a:r>
          </a:p>
          <a:p>
            <a:r>
              <a:rPr lang="en-US" b="1" dirty="0"/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Highest possible Sensitivity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Resolution(0-40)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7AC086-EA93-AD7D-D4F1-E6EDF57B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169" y="1742651"/>
            <a:ext cx="1656071" cy="116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2F375C-C4B3-C6F9-D1C2-752F0E0B45BD}"/>
              </a:ext>
            </a:extLst>
          </p:cNvPr>
          <p:cNvSpPr txBox="1"/>
          <p:nvPr/>
        </p:nvSpPr>
        <p:spPr>
          <a:xfrm>
            <a:off x="5787501" y="2098986"/>
            <a:ext cx="1485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</a:t>
            </a:r>
          </a:p>
          <a:p>
            <a:r>
              <a:rPr lang="en-US" dirty="0"/>
              <a:t>50Kg strain-type load cells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D48DB-142B-DFB1-1350-FE6CAA5AFA3E}"/>
              </a:ext>
            </a:extLst>
          </p:cNvPr>
          <p:cNvSpPr txBox="1"/>
          <p:nvPr/>
        </p:nvSpPr>
        <p:spPr>
          <a:xfrm>
            <a:off x="5850881" y="4070720"/>
            <a:ext cx="219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  <a:r>
              <a:rPr lang="en-US" dirty="0"/>
              <a:t>: DS18B20 waterproof temperature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8EF749-F9FA-7632-C64B-0364B7EDB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27" y="2571750"/>
            <a:ext cx="2410460" cy="1965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C68466-0042-E903-95B9-ABEB5896B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752" y="746337"/>
            <a:ext cx="3376247" cy="3790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83DCF-4799-12AE-587E-B848A651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7520144" cy="573255"/>
          </a:xfrm>
        </p:spPr>
        <p:txBody>
          <a:bodyPr/>
          <a:lstStyle/>
          <a:p>
            <a:r>
              <a:rPr lang="en-US" dirty="0"/>
              <a:t>Methodology: Discharge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21279-34D1-6112-41C0-0276AEAA9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29343"/>
            <a:ext cx="2845510" cy="2038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48A91-53E7-9DDE-6D7A-B07A9052B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511" y="1451475"/>
            <a:ext cx="2875194" cy="210303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97A741-8F0E-4763-BF2B-A8AD556FA843}"/>
              </a:ext>
            </a:extLst>
          </p:cNvPr>
          <p:cNvCxnSpPr>
            <a:cxnSpLocks/>
          </p:cNvCxnSpPr>
          <p:nvPr/>
        </p:nvCxnSpPr>
        <p:spPr>
          <a:xfrm>
            <a:off x="5767754" y="723639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8591DB-9541-A284-BA5A-14772A0C38F6}"/>
              </a:ext>
            </a:extLst>
          </p:cNvPr>
          <p:cNvCxnSpPr>
            <a:cxnSpLocks/>
          </p:cNvCxnSpPr>
          <p:nvPr/>
        </p:nvCxnSpPr>
        <p:spPr>
          <a:xfrm>
            <a:off x="2845511" y="746337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5CBFB1-AC14-27E7-F675-6180360A135D}"/>
              </a:ext>
            </a:extLst>
          </p:cNvPr>
          <p:cNvCxnSpPr>
            <a:cxnSpLocks/>
          </p:cNvCxnSpPr>
          <p:nvPr/>
        </p:nvCxnSpPr>
        <p:spPr>
          <a:xfrm>
            <a:off x="0" y="2691322"/>
            <a:ext cx="284551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5C7682-DB4B-3A07-27A6-3AC41A5DEA4D}"/>
              </a:ext>
            </a:extLst>
          </p:cNvPr>
          <p:cNvSpPr txBox="1"/>
          <p:nvPr/>
        </p:nvSpPr>
        <p:spPr>
          <a:xfrm>
            <a:off x="-60814" y="723639"/>
            <a:ext cx="12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C50A9-64D0-13FB-75E1-C13828CCDCBA}"/>
              </a:ext>
            </a:extLst>
          </p:cNvPr>
          <p:cNvSpPr txBox="1"/>
          <p:nvPr/>
        </p:nvSpPr>
        <p:spPr>
          <a:xfrm>
            <a:off x="-30408" y="2699269"/>
            <a:ext cx="12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BCB57-114D-E4BE-DF66-B1BA9F147959}"/>
              </a:ext>
            </a:extLst>
          </p:cNvPr>
          <p:cNvSpPr txBox="1"/>
          <p:nvPr/>
        </p:nvSpPr>
        <p:spPr>
          <a:xfrm>
            <a:off x="2896666" y="746337"/>
            <a:ext cx="8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5DA757-0A67-4904-4353-2782F85C0B29}"/>
              </a:ext>
            </a:extLst>
          </p:cNvPr>
          <p:cNvSpPr txBox="1"/>
          <p:nvPr/>
        </p:nvSpPr>
        <p:spPr>
          <a:xfrm>
            <a:off x="5854136" y="799301"/>
            <a:ext cx="14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36570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D88E-9F69-E97B-6F8A-1445A3A0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9022373" cy="467856"/>
          </a:xfrm>
        </p:spPr>
        <p:txBody>
          <a:bodyPr/>
          <a:lstStyle/>
          <a:p>
            <a:r>
              <a:rPr lang="en-US" dirty="0"/>
              <a:t>Methodology: Electrical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C1A2D-0BD7-1783-102C-31797DC2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6" y="2571750"/>
            <a:ext cx="2672874" cy="1644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E9F8E-A7F5-9A95-4446-98D28EA5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920"/>
            <a:ext cx="1501248" cy="2026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76E96-F59F-E92F-BAF6-06CA10D9B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06" y="1080040"/>
            <a:ext cx="991691" cy="1237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DE6E3-2F57-6C08-AC35-A187AF72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00" y="2622109"/>
            <a:ext cx="3486058" cy="144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6F8B7-FEEA-16AA-96C1-3FAB7B2BC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250" y="2303521"/>
            <a:ext cx="2615749" cy="184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0D22B-7C3B-7B63-7905-42DBADFA5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420" y="1031577"/>
            <a:ext cx="1752600" cy="1228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90A634-51C1-36E7-0DE4-E42107294A40}"/>
              </a:ext>
            </a:extLst>
          </p:cNvPr>
          <p:cNvSpPr txBox="1"/>
          <p:nvPr/>
        </p:nvSpPr>
        <p:spPr>
          <a:xfrm>
            <a:off x="121626" y="833120"/>
            <a:ext cx="255045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P16-S Micro-linear actuator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FA117-3232-34F0-1FA6-E4A190617821}"/>
              </a:ext>
            </a:extLst>
          </p:cNvPr>
          <p:cNvSpPr txBox="1"/>
          <p:nvPr/>
        </p:nvSpPr>
        <p:spPr>
          <a:xfrm>
            <a:off x="3322320" y="833120"/>
            <a:ext cx="196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MG996R Servo motor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C24E8-C764-2B3A-B39C-B172F23D8115}"/>
              </a:ext>
            </a:extLst>
          </p:cNvPr>
          <p:cNvSpPr txBox="1"/>
          <p:nvPr/>
        </p:nvSpPr>
        <p:spPr>
          <a:xfrm>
            <a:off x="6528250" y="772263"/>
            <a:ext cx="235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50Kg Strain-type  load cells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413864-BAD5-F9A4-96B7-5B6D0C58072C}"/>
              </a:ext>
            </a:extLst>
          </p:cNvPr>
          <p:cNvCxnSpPr>
            <a:cxnSpLocks/>
          </p:cNvCxnSpPr>
          <p:nvPr/>
        </p:nvCxnSpPr>
        <p:spPr>
          <a:xfrm>
            <a:off x="2845511" y="746337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C8C9E7-D2BE-F966-1D91-A1A719FE2155}"/>
              </a:ext>
            </a:extLst>
          </p:cNvPr>
          <p:cNvCxnSpPr>
            <a:cxnSpLocks/>
          </p:cNvCxnSpPr>
          <p:nvPr/>
        </p:nvCxnSpPr>
        <p:spPr>
          <a:xfrm>
            <a:off x="6280558" y="746337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FAE1E-E227-A263-04A7-04456C0820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66" t="3035" r="10687"/>
          <a:stretch/>
        </p:blipFill>
        <p:spPr>
          <a:xfrm>
            <a:off x="1241165" y="1386405"/>
            <a:ext cx="1447112" cy="123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0940F2-7F73-5D33-4F39-43451B595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359" y="1294387"/>
            <a:ext cx="1444877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501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A812-0DE1-21CF-509F-5C7FDAF5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56112" cy="552903"/>
          </a:xfrm>
        </p:spPr>
        <p:txBody>
          <a:bodyPr/>
          <a:lstStyle/>
          <a:p>
            <a:r>
              <a:rPr lang="en-US" dirty="0"/>
              <a:t>Methodology: Software and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3CDE4-7F66-1BA0-5D89-809D009B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7" y="708991"/>
            <a:ext cx="3417639" cy="383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FE6FE-5B7D-BCB8-B1A3-FFBE8681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61" y="976514"/>
            <a:ext cx="2096976" cy="1747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29B05-F410-E250-2216-A4674CDB0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49" y="789570"/>
            <a:ext cx="2531232" cy="3564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E46EC4-EB1C-2AE5-3356-74E5639BA8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6" t="17569" r="5870" b="13133"/>
          <a:stretch/>
        </p:blipFill>
        <p:spPr>
          <a:xfrm>
            <a:off x="3862710" y="2723994"/>
            <a:ext cx="2356439" cy="18157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E317CC-E276-D8D0-46E8-64404F11E2AC}"/>
              </a:ext>
            </a:extLst>
          </p:cNvPr>
          <p:cNvSpPr txBox="1"/>
          <p:nvPr/>
        </p:nvSpPr>
        <p:spPr>
          <a:xfrm>
            <a:off x="121627" y="789570"/>
            <a:ext cx="145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E1073-08B3-0DA2-E9EB-6BF554F91AB9}"/>
              </a:ext>
            </a:extLst>
          </p:cNvPr>
          <p:cNvSpPr txBox="1"/>
          <p:nvPr/>
        </p:nvSpPr>
        <p:spPr>
          <a:xfrm>
            <a:off x="6170745" y="755158"/>
            <a:ext cx="1065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88790-CB2E-95D7-45C3-E7A37B37C0DA}"/>
              </a:ext>
            </a:extLst>
          </p:cNvPr>
          <p:cNvSpPr txBox="1"/>
          <p:nvPr/>
        </p:nvSpPr>
        <p:spPr>
          <a:xfrm>
            <a:off x="3549717" y="708991"/>
            <a:ext cx="253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Black_F407VE + Touch LCD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9FAFE8-B832-8BA2-E74C-5C474A729E45}"/>
              </a:ext>
            </a:extLst>
          </p:cNvPr>
          <p:cNvCxnSpPr>
            <a:cxnSpLocks/>
          </p:cNvCxnSpPr>
          <p:nvPr/>
        </p:nvCxnSpPr>
        <p:spPr>
          <a:xfrm>
            <a:off x="3444951" y="708991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CC3EAA-7122-B63F-B29F-A8ECA207F361}"/>
              </a:ext>
            </a:extLst>
          </p:cNvPr>
          <p:cNvCxnSpPr>
            <a:cxnSpLocks/>
          </p:cNvCxnSpPr>
          <p:nvPr/>
        </p:nvCxnSpPr>
        <p:spPr>
          <a:xfrm>
            <a:off x="6219149" y="708991"/>
            <a:ext cx="0" cy="383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3360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0" y="753275"/>
            <a:ext cx="9006238" cy="381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	</a:t>
            </a:r>
            <a:r>
              <a:rPr lang="en-US" altLang="de-DE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Background | Problem Statement | Objectives | Expected outcomes | Justification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Literature review.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	</a:t>
            </a:r>
            <a:r>
              <a:rPr lang="en-US" altLang="de-DE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Existing technologies | Related works | Gap Analysis</a:t>
            </a:r>
          </a:p>
          <a:p>
            <a:pPr marL="285750" lvl="1" indent="-285750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altLang="de-DE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Designs process | Simulations | Final Designs.  </a:t>
            </a: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altLang="de-DE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Final Assembly  | Budget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EB93-6576-857F-D804-05DAD3B9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8" y="0"/>
            <a:ext cx="8696259" cy="747000"/>
          </a:xfrm>
        </p:spPr>
        <p:txBody>
          <a:bodyPr/>
          <a:lstStyle/>
          <a:p>
            <a:r>
              <a:rPr lang="en-US" dirty="0"/>
              <a:t>Synthetic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Hydro-Experimental</a:t>
            </a:r>
            <a:r>
              <a:rPr lang="en-US" dirty="0"/>
              <a:t>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007E6-9255-D207-8C75-EA62331D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6" y="731546"/>
            <a:ext cx="7075024" cy="3817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8C989-20C0-483A-DB0A-437A98148AEB}"/>
              </a:ext>
            </a:extLst>
          </p:cNvPr>
          <p:cNvSpPr txBox="1"/>
          <p:nvPr/>
        </p:nvSpPr>
        <p:spPr>
          <a:xfrm>
            <a:off x="1195754" y="997527"/>
            <a:ext cx="6567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FFFF"/>
                </a:highlight>
              </a:rPr>
              <a:t>TODO: A &lt; 1 min video covering the following sections: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FFFF"/>
                </a:highlight>
              </a:rPr>
              <a:t>			- Introduction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FFFF"/>
                </a:highlight>
              </a:rPr>
              <a:t>			-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1395524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6"/>
            <a:ext cx="8958562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685157"/>
            <a:ext cx="89585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0" y="1796827"/>
            <a:ext cx="895856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  <a:endParaRPr lang="de-DE" altLang="de-DE" sz="1400" dirty="0"/>
          </a:p>
          <a:p>
            <a:pPr marL="723150" lvl="1" indent="-342900" eaLnBrk="1" hangingPunct="1">
              <a:buClr>
                <a:schemeClr val="tx1"/>
              </a:buClr>
              <a:buSzPct val="130000"/>
              <a:buFont typeface="Arial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dirty="0"/>
              <a:t>To design an automated discharge flow control unit that can turn the ball valve in steps of less than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altLang="de-DE" sz="1600" dirty="0"/>
              <a:t> and divert the flow in less than 1 second.</a:t>
            </a:r>
          </a:p>
          <a:p>
            <a:pPr marL="723150" lvl="1" indent="-342900" eaLnBrk="1" hangingPunct="1">
              <a:buClr>
                <a:schemeClr val="tx1"/>
              </a:buClr>
              <a:buSzPct val="130000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2. </a:t>
            </a:r>
            <a:r>
              <a:rPr lang="en-US" altLang="de-DE" sz="1600" dirty="0"/>
              <a:t>To design and fabricate a discharge handling unit with automated weight, time, and temperature measurements, and a discharge collection tank that can discharge in the shortest time possible.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en-US" altLang="de-DE" sz="1600" dirty="0"/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600" b="1" dirty="0"/>
              <a:t>3. </a:t>
            </a:r>
            <a:r>
              <a:rPr lang="en-US" altLang="de-DE" sz="1600" dirty="0"/>
              <a:t>To design a graphical user interface and a robust control algorithm to integrate the units</a:t>
            </a:r>
            <a:endParaRPr lang="de-DE" altLang="de-DE" sz="16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F7B-9F4A-6D7A-EF93-BB5347E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880133" cy="52801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314-89E5-2225-F209-6F4EFD333D84}"/>
              </a:ext>
            </a:extLst>
          </p:cNvPr>
          <p:cNvSpPr txBox="1"/>
          <p:nvPr/>
        </p:nvSpPr>
        <p:spPr>
          <a:xfrm>
            <a:off x="121626" y="684107"/>
            <a:ext cx="8731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Existing Technologies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Computational fluid dynamics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ANSYS, SolidWorks, Autodesk CFD,…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Analytical predictions</a:t>
            </a:r>
          </a:p>
          <a:p>
            <a:pPr lvl="4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Pure mathematics with Bernoulli’s Equation.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Related Works 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	- Electromagnetic Actuation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	 - 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Automated Water Sampler (A. </a:t>
            </a:r>
            <a:r>
              <a:rPr lang="en-US" sz="1800" i="1" dirty="0" err="1">
                <a:latin typeface="Verdana" panose="020B0604030504040204" pitchFamily="34" charset="0"/>
                <a:ea typeface="Verdana" panose="020B0604030504040204" pitchFamily="34" charset="0"/>
              </a:rPr>
              <a:t>Odetti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, 2019)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Pneumatic Control </a:t>
            </a:r>
          </a:p>
          <a:p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</a:rPr>
              <a:t>		- Cartridge-type pneumatic dispenser(S. Lee, 2009)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Gaps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	- Credibility of the experiment.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Resources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	- Error margins</a:t>
            </a:r>
          </a:p>
        </p:txBody>
      </p:sp>
    </p:spTree>
    <p:extLst>
      <p:ext uri="{BB962C8B-B14F-4D97-AF65-F5344CB8AC3E}">
        <p14:creationId xmlns:p14="http://schemas.microsoft.com/office/powerpoint/2010/main" val="55426594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01EF-A7ED-B8AB-6E64-C57E6B65865A}"/>
              </a:ext>
            </a:extLst>
          </p:cNvPr>
          <p:cNvSpPr txBox="1"/>
          <p:nvPr/>
        </p:nvSpPr>
        <p:spPr>
          <a:xfrm>
            <a:off x="108373" y="182880"/>
            <a:ext cx="88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Methodology: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0E21-AAC0-1FD9-888C-5323A54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" y="767654"/>
            <a:ext cx="1268999" cy="3791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6B7D-E7D7-BFE8-4DA5-FFE5E97EB476}"/>
              </a:ext>
            </a:extLst>
          </p:cNvPr>
          <p:cNvSpPr txBox="1"/>
          <p:nvPr/>
        </p:nvSpPr>
        <p:spPr>
          <a:xfrm>
            <a:off x="1320170" y="798883"/>
            <a:ext cx="474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Control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- Utilize the existing ball valve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Step sizes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          - Torque requirement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2BC78-C361-3CCA-C5E4-56CED6A78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7" t="7335" r="14543" b="4647"/>
          <a:stretch/>
        </p:blipFill>
        <p:spPr>
          <a:xfrm>
            <a:off x="4022374" y="1784218"/>
            <a:ext cx="1722675" cy="2146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50E934-1013-74B3-A9DE-38C4DE875B7E}"/>
              </a:ext>
            </a:extLst>
          </p:cNvPr>
          <p:cNvSpPr txBox="1"/>
          <p:nvPr/>
        </p:nvSpPr>
        <p:spPr>
          <a:xfrm>
            <a:off x="1533705" y="1644935"/>
            <a:ext cx="2810933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Stepper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Micro-step driver.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Typically </a:t>
            </a: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1.8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and sometimes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0.9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Low-speed application &lt; 1500rpm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Servo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Optional 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angles, typically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High-speed application &gt; 1500rpm</a:t>
            </a:r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baseline="30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4D84-ABE2-6961-9338-D75C9B3C75EE}"/>
              </a:ext>
            </a:extLst>
          </p:cNvPr>
          <p:cNvSpPr txBox="1"/>
          <p:nvPr/>
        </p:nvSpPr>
        <p:spPr>
          <a:xfrm>
            <a:off x="5584776" y="767654"/>
            <a:ext cx="37125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MG996R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Servo Motor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Smaller angles less than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can be achieved by writing smaller pulse widths.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71E33-1784-0BE2-B9B9-D80709D27B3F}"/>
              </a:ext>
            </a:extLst>
          </p:cNvPr>
          <p:cNvSpPr txBox="1"/>
          <p:nvPr/>
        </p:nvSpPr>
        <p:spPr>
          <a:xfrm>
            <a:off x="5670416" y="2163025"/>
            <a:ext cx="3541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the servo motor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motor.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 position when powered.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Motor’s zero position when powered =  Ball valve’s closed position.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Manual re-alignment.</a:t>
            </a:r>
          </a:p>
        </p:txBody>
      </p:sp>
    </p:spTree>
    <p:extLst>
      <p:ext uri="{BB962C8B-B14F-4D97-AF65-F5344CB8AC3E}">
        <p14:creationId xmlns:p14="http://schemas.microsoft.com/office/powerpoint/2010/main" val="7083334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CAF1B-C49C-0AFB-DB6F-4E1CA80E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611"/>
            <a:ext cx="8946251" cy="470564"/>
          </a:xfrm>
        </p:spPr>
        <p:txBody>
          <a:bodyPr/>
          <a:lstStyle/>
          <a:p>
            <a:r>
              <a:rPr lang="en-US" dirty="0"/>
              <a:t>Methodology: Discharge flow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DF8FE-4CBF-89F6-2C31-5028A43B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2" y="2869093"/>
            <a:ext cx="2358992" cy="1528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0872D-95B2-CC6F-7B42-F8B11D7C3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75" y="829062"/>
            <a:ext cx="2106206" cy="1742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66D58F-C462-287D-9F02-B81E440D2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574" y="746262"/>
            <a:ext cx="2972386" cy="22281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F76F3-0EA4-F6AC-EECF-801FC9EFD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393" y="2869093"/>
            <a:ext cx="1420763" cy="16989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A8FFB1-50EC-05F6-220B-96B166705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736" y="809856"/>
            <a:ext cx="1134475" cy="37582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766BDF-FF98-76FC-86DB-DD31A9B78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987" y="912401"/>
            <a:ext cx="2455431" cy="33186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837D62-B80D-52CB-0994-FB6E4903650F}"/>
              </a:ext>
            </a:extLst>
          </p:cNvPr>
          <p:cNvSpPr txBox="1"/>
          <p:nvPr/>
        </p:nvSpPr>
        <p:spPr>
          <a:xfrm>
            <a:off x="194975" y="758512"/>
            <a:ext cx="20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B3668-190E-FE0B-3F01-1F3F024A7853}"/>
              </a:ext>
            </a:extLst>
          </p:cNvPr>
          <p:cNvSpPr txBox="1"/>
          <p:nvPr/>
        </p:nvSpPr>
        <p:spPr>
          <a:xfrm>
            <a:off x="152199" y="2800639"/>
            <a:ext cx="20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4BE1C7-432E-765B-BEEE-76BDFA54EC4E}"/>
              </a:ext>
            </a:extLst>
          </p:cNvPr>
          <p:cNvSpPr txBox="1"/>
          <p:nvPr/>
        </p:nvSpPr>
        <p:spPr>
          <a:xfrm>
            <a:off x="2470350" y="784629"/>
            <a:ext cx="20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860C5-6A7B-82BA-2258-F9A6F1247F7E}"/>
              </a:ext>
            </a:extLst>
          </p:cNvPr>
          <p:cNvSpPr txBox="1"/>
          <p:nvPr/>
        </p:nvSpPr>
        <p:spPr>
          <a:xfrm>
            <a:off x="2479339" y="2954527"/>
            <a:ext cx="186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A14EAC-D745-F31B-CCD8-A35BAA8E88B8}"/>
              </a:ext>
            </a:extLst>
          </p:cNvPr>
          <p:cNvSpPr txBox="1"/>
          <p:nvPr/>
        </p:nvSpPr>
        <p:spPr>
          <a:xfrm>
            <a:off x="5431311" y="829062"/>
            <a:ext cx="190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9D96EA-DC16-F5CC-0E4E-67BEA95ABBF1}"/>
              </a:ext>
            </a:extLst>
          </p:cNvPr>
          <p:cNvCxnSpPr>
            <a:cxnSpLocks/>
          </p:cNvCxnSpPr>
          <p:nvPr/>
        </p:nvCxnSpPr>
        <p:spPr>
          <a:xfrm>
            <a:off x="2427574" y="716175"/>
            <a:ext cx="0" cy="38393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91611A-A0E2-DC51-F843-EDCB38971BE3}"/>
              </a:ext>
            </a:extLst>
          </p:cNvPr>
          <p:cNvCxnSpPr>
            <a:cxnSpLocks/>
          </p:cNvCxnSpPr>
          <p:nvPr/>
        </p:nvCxnSpPr>
        <p:spPr>
          <a:xfrm>
            <a:off x="5399960" y="716175"/>
            <a:ext cx="0" cy="387740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5BBFC8B-D8D4-8D49-7252-30736DCE267B}"/>
              </a:ext>
            </a:extLst>
          </p:cNvPr>
          <p:cNvCxnSpPr>
            <a:cxnSpLocks/>
          </p:cNvCxnSpPr>
          <p:nvPr/>
        </p:nvCxnSpPr>
        <p:spPr>
          <a:xfrm>
            <a:off x="6577211" y="716175"/>
            <a:ext cx="0" cy="38774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888710-0A54-5D38-EE9F-0FBC151A317A}"/>
              </a:ext>
            </a:extLst>
          </p:cNvPr>
          <p:cNvCxnSpPr>
            <a:cxnSpLocks/>
          </p:cNvCxnSpPr>
          <p:nvPr/>
        </p:nvCxnSpPr>
        <p:spPr>
          <a:xfrm>
            <a:off x="0" y="2642089"/>
            <a:ext cx="24275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83D902-ADD8-1FAC-06EC-EBEA7B765C99}"/>
              </a:ext>
            </a:extLst>
          </p:cNvPr>
          <p:cNvCxnSpPr>
            <a:cxnSpLocks/>
          </p:cNvCxnSpPr>
          <p:nvPr/>
        </p:nvCxnSpPr>
        <p:spPr>
          <a:xfrm>
            <a:off x="2427574" y="2869093"/>
            <a:ext cx="297238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C0F41AB-CF06-6A48-17DF-5E7C45D6A7BF}"/>
              </a:ext>
            </a:extLst>
          </p:cNvPr>
          <p:cNvSpPr txBox="1"/>
          <p:nvPr/>
        </p:nvSpPr>
        <p:spPr>
          <a:xfrm>
            <a:off x="6619987" y="784629"/>
            <a:ext cx="22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-121964" y="61126"/>
            <a:ext cx="9387927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1E7A-FF4B-F0E7-6CB2-CC14678C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" y="762000"/>
            <a:ext cx="1740137" cy="378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02713-4295-A85E-B3CA-D3027F1D1304}"/>
              </a:ext>
            </a:extLst>
          </p:cNvPr>
          <p:cNvSpPr txBox="1"/>
          <p:nvPr/>
        </p:nvSpPr>
        <p:spPr>
          <a:xfrm>
            <a:off x="1871158" y="762000"/>
            <a:ext cx="7141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Flow Diversion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- Response time.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                        - Force requirement.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72A10-5335-B75E-5FF9-73AF2999C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6" t="-1" r="-1906" b="66983"/>
          <a:stretch/>
        </p:blipFill>
        <p:spPr>
          <a:xfrm rot="17430220">
            <a:off x="3853059" y="2238173"/>
            <a:ext cx="2841777" cy="1445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7FD6C-4E16-B2B5-8115-F62C924FABEE}"/>
              </a:ext>
            </a:extLst>
          </p:cNvPr>
          <p:cNvSpPr txBox="1"/>
          <p:nvPr/>
        </p:nvSpPr>
        <p:spPr>
          <a:xfrm>
            <a:off x="1827455" y="1850457"/>
            <a:ext cx="29853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r>
              <a:rPr lang="en-US" sz="1800" b="1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Linear push and pull.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Strength in a stroke = 5N/10mm</a:t>
            </a:r>
          </a:p>
          <a:p>
            <a:r>
              <a:rPr lang="en-US" sz="1800" b="1" dirty="0"/>
              <a:t>Servo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Bidirectional rotary motion.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Variable torque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B7F2-8032-FE96-3F5B-779D609516BD}"/>
              </a:ext>
            </a:extLst>
          </p:cNvPr>
          <p:cNvSpPr txBox="1"/>
          <p:nvPr/>
        </p:nvSpPr>
        <p:spPr>
          <a:xfrm>
            <a:off x="5925211" y="865963"/>
            <a:ext cx="3218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Selected: </a:t>
            </a:r>
            <a:r>
              <a:rPr lang="en-US" b="1" u="sng" dirty="0">
                <a:latin typeface="Verdana" panose="020B0604030504040204" pitchFamily="34" charset="0"/>
                <a:ea typeface="Verdana" panose="020B0604030504040204" pitchFamily="34" charset="0"/>
              </a:rPr>
              <a:t>P16-S Linear Actuator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Direct linear push and pull motion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Kinematic mechanism to amplify the displacement.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Holding P16-S in place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Shape of the actuator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Vibrations due to stroke. </a:t>
            </a: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Requirements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Flexible coupling with the diversion flap.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Support for the weight of the flap and flowing stream.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0553" y="178775"/>
            <a:ext cx="8910015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Methodology: Discharge flow control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3BA37-7D2B-7CA8-7BBC-54AD3245E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3" y="753009"/>
            <a:ext cx="1884162" cy="1708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593E1-6A94-1308-DFC0-E0DBAEB4E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310" y="878516"/>
            <a:ext cx="2289196" cy="3555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F05F2-476A-3581-B9EE-AD99D2835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77" y="749982"/>
            <a:ext cx="2534877" cy="2112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669A6-1760-1A0D-98CB-B4A3775A9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35982"/>
            <a:ext cx="1967290" cy="1444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523C39-2223-D184-B703-E5B68427C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699" y="2917022"/>
            <a:ext cx="1653768" cy="15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7D3DCE-4E1A-440E-B9F9-05C2F97653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410" y="909869"/>
            <a:ext cx="2297590" cy="310395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49AB38-E3FF-E3B2-A5EA-8B766F4C8B8A}"/>
              </a:ext>
            </a:extLst>
          </p:cNvPr>
          <p:cNvCxnSpPr>
            <a:cxnSpLocks/>
          </p:cNvCxnSpPr>
          <p:nvPr/>
        </p:nvCxnSpPr>
        <p:spPr>
          <a:xfrm>
            <a:off x="2007843" y="709463"/>
            <a:ext cx="0" cy="384974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48EEC5-53F7-76DA-EB84-45C123308A71}"/>
              </a:ext>
            </a:extLst>
          </p:cNvPr>
          <p:cNvCxnSpPr>
            <a:cxnSpLocks/>
          </p:cNvCxnSpPr>
          <p:nvPr/>
        </p:nvCxnSpPr>
        <p:spPr>
          <a:xfrm>
            <a:off x="19265" y="2571750"/>
            <a:ext cx="196729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6DEA99-1BD0-CED9-32C8-6C9E9CF9FE79}"/>
              </a:ext>
            </a:extLst>
          </p:cNvPr>
          <p:cNvCxnSpPr>
            <a:cxnSpLocks/>
          </p:cNvCxnSpPr>
          <p:nvPr/>
        </p:nvCxnSpPr>
        <p:spPr>
          <a:xfrm>
            <a:off x="2007843" y="2862500"/>
            <a:ext cx="266646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217574-F3EE-DA41-049A-8880C3413D59}"/>
              </a:ext>
            </a:extLst>
          </p:cNvPr>
          <p:cNvCxnSpPr>
            <a:cxnSpLocks/>
          </p:cNvCxnSpPr>
          <p:nvPr/>
        </p:nvCxnSpPr>
        <p:spPr>
          <a:xfrm>
            <a:off x="4721454" y="709463"/>
            <a:ext cx="0" cy="384974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295143-3501-0485-05D2-3F5632EDA997}"/>
              </a:ext>
            </a:extLst>
          </p:cNvPr>
          <p:cNvCxnSpPr>
            <a:cxnSpLocks/>
          </p:cNvCxnSpPr>
          <p:nvPr/>
        </p:nvCxnSpPr>
        <p:spPr>
          <a:xfrm>
            <a:off x="6872920" y="709463"/>
            <a:ext cx="0" cy="384974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94324B-5D8E-55CF-2A91-16DDE507E430}"/>
              </a:ext>
            </a:extLst>
          </p:cNvPr>
          <p:cNvSpPr txBox="1"/>
          <p:nvPr/>
        </p:nvSpPr>
        <p:spPr>
          <a:xfrm>
            <a:off x="-44832" y="709463"/>
            <a:ext cx="89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D08D41-6137-6541-1DB7-CBD08F71DD78}"/>
              </a:ext>
            </a:extLst>
          </p:cNvPr>
          <p:cNvSpPr txBox="1"/>
          <p:nvPr/>
        </p:nvSpPr>
        <p:spPr>
          <a:xfrm>
            <a:off x="-62058" y="2599248"/>
            <a:ext cx="1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EE3475-C7B4-596A-FA10-27A30E17F86F}"/>
              </a:ext>
            </a:extLst>
          </p:cNvPr>
          <p:cNvSpPr txBox="1"/>
          <p:nvPr/>
        </p:nvSpPr>
        <p:spPr>
          <a:xfrm>
            <a:off x="2007843" y="749982"/>
            <a:ext cx="18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29BDFB-DDFC-D4C2-5DFF-55169B52CE80}"/>
              </a:ext>
            </a:extLst>
          </p:cNvPr>
          <p:cNvSpPr txBox="1"/>
          <p:nvPr/>
        </p:nvSpPr>
        <p:spPr>
          <a:xfrm>
            <a:off x="2007843" y="2917022"/>
            <a:ext cx="18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E0630-2A47-F899-B5DE-06388BD5B74D}"/>
              </a:ext>
            </a:extLst>
          </p:cNvPr>
          <p:cNvSpPr txBox="1"/>
          <p:nvPr/>
        </p:nvSpPr>
        <p:spPr>
          <a:xfrm>
            <a:off x="4721454" y="749981"/>
            <a:ext cx="24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7D1752-2066-8B15-7D5F-2D272E8DA9CC}"/>
              </a:ext>
            </a:extLst>
          </p:cNvPr>
          <p:cNvSpPr txBox="1"/>
          <p:nvPr/>
        </p:nvSpPr>
        <p:spPr>
          <a:xfrm>
            <a:off x="6899431" y="740304"/>
            <a:ext cx="172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917969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616</Words>
  <Application>Microsoft Office PowerPoint</Application>
  <PresentationFormat>On-screen Show (16:9)</PresentationFormat>
  <Paragraphs>139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Times New Roman</vt:lpstr>
      <vt:lpstr>Calibri</vt:lpstr>
      <vt:lpstr>Verdana</vt:lpstr>
      <vt:lpstr>Arial</vt:lpstr>
      <vt:lpstr>Wingdings</vt:lpstr>
      <vt:lpstr>Calibri Light</vt:lpstr>
      <vt:lpstr>8_Vortrag 1302</vt:lpstr>
      <vt:lpstr>Custom Design</vt:lpstr>
      <vt:lpstr>PowerPoint Presentation</vt:lpstr>
      <vt:lpstr>PowerPoint Presentation</vt:lpstr>
      <vt:lpstr>Synthetic Hydro-Experimental Machine</vt:lpstr>
      <vt:lpstr>PowerPoint Presentation</vt:lpstr>
      <vt:lpstr>Literature review</vt:lpstr>
      <vt:lpstr>PowerPoint Presentation</vt:lpstr>
      <vt:lpstr>Methodology: Discharge flow control</vt:lpstr>
      <vt:lpstr>PowerPoint Presentation</vt:lpstr>
      <vt:lpstr>PowerPoint Presentation</vt:lpstr>
      <vt:lpstr>Methodology: Discharge Flow control Unit</vt:lpstr>
      <vt:lpstr>PowerPoint Presentation</vt:lpstr>
      <vt:lpstr>Methodology: Discharge Handling</vt:lpstr>
      <vt:lpstr>Methodology: Electrical</vt:lpstr>
      <vt:lpstr>Methodology: Software and control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37</cp:revision>
  <dcterms:modified xsi:type="dcterms:W3CDTF">2022-08-26T11:18:10Z</dcterms:modified>
  <cp:contentStatus/>
</cp:coreProperties>
</file>